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753600" cy="7315200"/>
  <p:notesSz cx="6858000" cy="9144000"/>
  <p:embeddedFontLst>
    <p:embeddedFont>
      <p:font typeface="Calibri (MS)" charset="1" panose="020F050202020403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5707" y="2265680"/>
            <a:ext cx="8290560" cy="1660128"/>
            <a:chOff x="0" y="0"/>
            <a:chExt cx="11054080" cy="2213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54080" cy="2213504"/>
            </a:xfrm>
            <a:custGeom>
              <a:avLst/>
              <a:gdLst/>
              <a:ahLst/>
              <a:cxnLst/>
              <a:rect r="r" b="b" t="t" l="l"/>
              <a:pathLst>
                <a:path h="2213504" w="11054080">
                  <a:moveTo>
                    <a:pt x="0" y="0"/>
                  </a:moveTo>
                  <a:lnTo>
                    <a:pt x="11054080" y="0"/>
                  </a:lnTo>
                  <a:lnTo>
                    <a:pt x="11054080" y="2213504"/>
                  </a:lnTo>
                  <a:lnTo>
                    <a:pt x="0" y="2213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054080" cy="23087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2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Proyecto </a:t>
              </a: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Iris</a:t>
              </a:r>
            </a:p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Mineria de datos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54480" y="4124325"/>
            <a:ext cx="664464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3413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Presentado por:</a:t>
            </a:r>
          </a:p>
          <a:p>
            <a:pPr algn="ctr">
              <a:lnSpc>
                <a:spcPts val="4095"/>
              </a:lnSpc>
            </a:pPr>
            <a:r>
              <a:rPr lang="en-US" sz="3413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Marlon David Romero Trujillo</a:t>
            </a:r>
          </a:p>
          <a:p>
            <a:pPr algn="ctr">
              <a:lnSpc>
                <a:spcPts val="4095"/>
              </a:lnSpc>
            </a:pPr>
            <a:r>
              <a:rPr lang="en-US" sz="3413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Jose Leonardo Vargas Herrera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6" id="6" descr="09_scatter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6" id="6" descr="10_scatter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6" id="6" descr="11_scatter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6" id="6" descr="12_scatter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8778240" cy="3222391"/>
            <a:chOff x="0" y="0"/>
            <a:chExt cx="11704320" cy="4296522"/>
          </a:xfrm>
        </p:grpSpPr>
        <p:sp>
          <p:nvSpPr>
            <p:cNvPr name="Freeform 6" id="6" descr="13_boxplot.png"/>
            <p:cNvSpPr/>
            <p:nvPr/>
          </p:nvSpPr>
          <p:spPr>
            <a:xfrm flipH="false" flipV="false" rot="0">
              <a:off x="0" y="0"/>
              <a:ext cx="11704320" cy="4296537"/>
            </a:xfrm>
            <a:custGeom>
              <a:avLst/>
              <a:gdLst/>
              <a:ahLst/>
              <a:cxnLst/>
              <a:rect r="r" b="b" t="t" l="l"/>
              <a:pathLst>
                <a:path h="4296537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4296537"/>
                  </a:lnTo>
                  <a:lnTo>
                    <a:pt x="0" y="4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8778240" cy="3230571"/>
            <a:chOff x="0" y="0"/>
            <a:chExt cx="11704320" cy="4307428"/>
          </a:xfrm>
        </p:grpSpPr>
        <p:sp>
          <p:nvSpPr>
            <p:cNvPr name="Freeform 6" id="6" descr="14_boxplot.png"/>
            <p:cNvSpPr/>
            <p:nvPr/>
          </p:nvSpPr>
          <p:spPr>
            <a:xfrm flipH="false" flipV="false" rot="0">
              <a:off x="0" y="0"/>
              <a:ext cx="11704320" cy="4307459"/>
            </a:xfrm>
            <a:custGeom>
              <a:avLst/>
              <a:gdLst/>
              <a:ahLst/>
              <a:cxnLst/>
              <a:rect r="r" b="b" t="t" l="l"/>
              <a:pathLst>
                <a:path h="4307459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4307459"/>
                  </a:lnTo>
                  <a:lnTo>
                    <a:pt x="0" y="4307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8778240" cy="3222391"/>
            <a:chOff x="0" y="0"/>
            <a:chExt cx="11704320" cy="4296522"/>
          </a:xfrm>
        </p:grpSpPr>
        <p:sp>
          <p:nvSpPr>
            <p:cNvPr name="Freeform 6" id="6" descr="15_boxplot.png"/>
            <p:cNvSpPr/>
            <p:nvPr/>
          </p:nvSpPr>
          <p:spPr>
            <a:xfrm flipH="false" flipV="false" rot="0">
              <a:off x="0" y="0"/>
              <a:ext cx="11704320" cy="4296537"/>
            </a:xfrm>
            <a:custGeom>
              <a:avLst/>
              <a:gdLst/>
              <a:ahLst/>
              <a:cxnLst/>
              <a:rect r="r" b="b" t="t" l="l"/>
              <a:pathLst>
                <a:path h="4296537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4296537"/>
                  </a:lnTo>
                  <a:lnTo>
                    <a:pt x="0" y="42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Boxplots por especie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8778240" cy="3230571"/>
            <a:chOff x="0" y="0"/>
            <a:chExt cx="11704320" cy="4307428"/>
          </a:xfrm>
        </p:grpSpPr>
        <p:sp>
          <p:nvSpPr>
            <p:cNvPr name="Freeform 6" id="6" descr="16_boxplot.png"/>
            <p:cNvSpPr/>
            <p:nvPr/>
          </p:nvSpPr>
          <p:spPr>
            <a:xfrm flipH="false" flipV="false" rot="0">
              <a:off x="0" y="0"/>
              <a:ext cx="11704320" cy="4307459"/>
            </a:xfrm>
            <a:custGeom>
              <a:avLst/>
              <a:gdLst/>
              <a:ahLst/>
              <a:cxnLst/>
              <a:rect r="r" b="b" t="t" l="l"/>
              <a:pathLst>
                <a:path h="4307459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4307459"/>
                  </a:lnTo>
                  <a:lnTo>
                    <a:pt x="0" y="4307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Comparación de medianas y dispersión por especie.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Pétalos separan mejor que sépalos.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Diagrama de torta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5362211" cy="4681728"/>
            <a:chOff x="0" y="0"/>
            <a:chExt cx="7149615" cy="6242304"/>
          </a:xfrm>
        </p:grpSpPr>
        <p:sp>
          <p:nvSpPr>
            <p:cNvPr name="Freeform 6" id="6" descr="17_Diagrama_de_torta.png"/>
            <p:cNvSpPr/>
            <p:nvPr/>
          </p:nvSpPr>
          <p:spPr>
            <a:xfrm flipH="false" flipV="false" rot="0">
              <a:off x="0" y="0"/>
              <a:ext cx="7149592" cy="6242304"/>
            </a:xfrm>
            <a:custGeom>
              <a:avLst/>
              <a:gdLst/>
              <a:ahLst/>
              <a:cxnLst/>
              <a:rect r="r" b="b" t="t" l="l"/>
              <a:pathLst>
                <a:path h="6242304" w="7149592">
                  <a:moveTo>
                    <a:pt x="0" y="0"/>
                  </a:moveTo>
                  <a:lnTo>
                    <a:pt x="7149592" y="0"/>
                  </a:lnTo>
                  <a:lnTo>
                    <a:pt x="7149592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Matriz de correlación (Spearman)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5235023" cy="4681728"/>
            <a:chOff x="0" y="0"/>
            <a:chExt cx="6980031" cy="6242304"/>
          </a:xfrm>
        </p:grpSpPr>
        <p:sp>
          <p:nvSpPr>
            <p:cNvPr name="Freeform 6" id="6" descr="18_correlacion.png"/>
            <p:cNvSpPr/>
            <p:nvPr/>
          </p:nvSpPr>
          <p:spPr>
            <a:xfrm flipH="false" flipV="false" rot="0">
              <a:off x="0" y="0"/>
              <a:ext cx="6980047" cy="6242304"/>
            </a:xfrm>
            <a:custGeom>
              <a:avLst/>
              <a:gdLst/>
              <a:ahLst/>
              <a:cxnLst/>
              <a:rect r="r" b="b" t="t" l="l"/>
              <a:pathLst>
                <a:path h="6242304" w="6980047">
                  <a:moveTo>
                    <a:pt x="0" y="0"/>
                  </a:moveTo>
                  <a:lnTo>
                    <a:pt x="6980047" y="0"/>
                  </a:lnTo>
                  <a:lnTo>
                    <a:pt x="6980047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Correlaciones por rangos (robusta a no-normalidad).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petal_length ↔ petal_width: correlación muy alta (ρ≈0.9).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sepal_width: correlaciones débiles → señal complementaria.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7" id="7" descr="01_hist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7847845" cy="4681728"/>
            <a:chOff x="0" y="0"/>
            <a:chExt cx="10463794" cy="6242304"/>
          </a:xfrm>
        </p:grpSpPr>
        <p:sp>
          <p:nvSpPr>
            <p:cNvPr name="Freeform 6" id="6" descr="19_scatter_petal.png"/>
            <p:cNvSpPr/>
            <p:nvPr/>
          </p:nvSpPr>
          <p:spPr>
            <a:xfrm flipH="false" flipV="false" rot="0">
              <a:off x="0" y="0"/>
              <a:ext cx="10463784" cy="6242304"/>
            </a:xfrm>
            <a:custGeom>
              <a:avLst/>
              <a:gdLst/>
              <a:ahLst/>
              <a:cxnLst/>
              <a:rect r="r" b="b" t="t" l="l"/>
              <a:pathLst>
                <a:path h="6242304" w="1046378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7847845" cy="4681728"/>
            <a:chOff x="0" y="0"/>
            <a:chExt cx="10463794" cy="6242304"/>
          </a:xfrm>
        </p:grpSpPr>
        <p:sp>
          <p:nvSpPr>
            <p:cNvPr name="Freeform 6" id="6" descr="20_scatter_petal.png"/>
            <p:cNvSpPr/>
            <p:nvPr/>
          </p:nvSpPr>
          <p:spPr>
            <a:xfrm flipH="false" flipV="false" rot="0">
              <a:off x="0" y="0"/>
              <a:ext cx="10463784" cy="6242304"/>
            </a:xfrm>
            <a:custGeom>
              <a:avLst/>
              <a:gdLst/>
              <a:ahLst/>
              <a:cxnLst/>
              <a:rect r="r" b="b" t="t" l="l"/>
              <a:pathLst>
                <a:path h="6242304" w="1046378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7847845" cy="4681728"/>
            <a:chOff x="0" y="0"/>
            <a:chExt cx="10463794" cy="6242304"/>
          </a:xfrm>
        </p:grpSpPr>
        <p:sp>
          <p:nvSpPr>
            <p:cNvPr name="Freeform 6" id="6" descr="21_scatter_petal.png"/>
            <p:cNvSpPr/>
            <p:nvPr/>
          </p:nvSpPr>
          <p:spPr>
            <a:xfrm flipH="false" flipV="false" rot="0">
              <a:off x="0" y="0"/>
              <a:ext cx="10463784" cy="6242304"/>
            </a:xfrm>
            <a:custGeom>
              <a:avLst/>
              <a:gdLst/>
              <a:ahLst/>
              <a:cxnLst/>
              <a:rect r="r" b="b" t="t" l="l"/>
              <a:pathLst>
                <a:path h="6242304" w="10463784">
                  <a:moveTo>
                    <a:pt x="0" y="0"/>
                  </a:moveTo>
                  <a:lnTo>
                    <a:pt x="10463784" y="0"/>
                  </a:lnTo>
                  <a:lnTo>
                    <a:pt x="1046378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PASO 11: EJERCICIO DE PREDICCIÓN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7910506" cy="4681728"/>
            <a:chOff x="0" y="0"/>
            <a:chExt cx="10547341" cy="6242304"/>
          </a:xfrm>
        </p:grpSpPr>
        <p:sp>
          <p:nvSpPr>
            <p:cNvPr name="Freeform 6" id="6" descr="22_PASO_11_EJERCICIO_DE_PREDICCI_N.png"/>
            <p:cNvSpPr/>
            <p:nvPr/>
          </p:nvSpPr>
          <p:spPr>
            <a:xfrm flipH="false" flipV="false" rot="0">
              <a:off x="0" y="0"/>
              <a:ext cx="10547350" cy="6242304"/>
            </a:xfrm>
            <a:custGeom>
              <a:avLst/>
              <a:gdLst/>
              <a:ahLst/>
              <a:cxnLst/>
              <a:rect r="r" b="b" t="t" l="l"/>
              <a:pathLst>
                <a:path h="6242304" w="10547350">
                  <a:moveTo>
                    <a:pt x="0" y="0"/>
                  </a:moveTo>
                  <a:lnTo>
                    <a:pt x="10547350" y="0"/>
                  </a:lnTo>
                  <a:lnTo>
                    <a:pt x="10547350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PASO 10 – Pregunta de investigación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9120" y="1445472"/>
            <a:ext cx="8595360" cy="572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</a:p>
          <a:p>
            <a:pPr algn="l" marL="439273" indent="-219637" lvl="1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¿Es posible predecir la especie de Iris (setosa, versicolor, virginica) a partir de sepal_length, sepal_width, petal_length y petal_width? ¿Con qué desempeño?</a:t>
            </a:r>
          </a:p>
          <a:p>
            <a:pPr algn="l" marL="439273" indent="-219637" lvl="1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Tipo: Clasificación multiclase · Objetivo: species_le · Predictoras: 4</a:t>
            </a:r>
          </a:p>
          <a:p>
            <a:pPr algn="l" marL="439273" indent="-219637" lvl="1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Métrica: F1-macro · Criterio: ≥ 0.95 (CV 5-fold y test 20%)</a:t>
            </a:r>
          </a:p>
          <a:p>
            <a:pPr algn="l" marL="439273" indent="-219637" lvl="1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 de fuga: split estratificado antes de entrenar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7" id="7" descr="02_hist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7" id="7" descr="03_hist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t="0" r="-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Distribuciones de pétalos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7680" y="1267968"/>
            <a:ext cx="4681728" cy="4681728"/>
            <a:chOff x="0" y="0"/>
            <a:chExt cx="6242304" cy="6242304"/>
          </a:xfrm>
        </p:grpSpPr>
        <p:sp>
          <p:nvSpPr>
            <p:cNvPr name="Freeform 7" id="7" descr="04_hist_petal.png"/>
            <p:cNvSpPr/>
            <p:nvPr/>
          </p:nvSpPr>
          <p:spPr>
            <a:xfrm flipH="false" flipV="false" rot="0">
              <a:off x="0" y="0"/>
              <a:ext cx="62423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42304">
                  <a:moveTo>
                    <a:pt x="0" y="0"/>
                  </a:moveTo>
                  <a:lnTo>
                    <a:pt x="6242304" y="0"/>
                  </a:lnTo>
                  <a:lnTo>
                    <a:pt x="62423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Bimodalidad: setosa (valores bajos) vs resto (valores altos).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Variables de pétalo: gran poder discriminativo.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6" id="6" descr="05_scatter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6" id="6" descr="06_scatter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6" id="6" descr="07_scatter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7680" y="292947"/>
            <a:ext cx="8778240" cy="1219200"/>
            <a:chOff x="0" y="0"/>
            <a:chExt cx="11704320" cy="162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4320" cy="1625600"/>
            </a:xfrm>
            <a:custGeom>
              <a:avLst/>
              <a:gdLst/>
              <a:ahLst/>
              <a:cxnLst/>
              <a:rect r="r" b="b" t="t" l="l"/>
              <a:pathLst>
                <a:path h="1625600" w="1170432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Separación por pétalos (scatter)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87680" y="1267968"/>
            <a:ext cx="4672174" cy="4681728"/>
            <a:chOff x="0" y="0"/>
            <a:chExt cx="6229565" cy="6242304"/>
          </a:xfrm>
        </p:grpSpPr>
        <p:sp>
          <p:nvSpPr>
            <p:cNvPr name="Freeform 6" id="6" descr="08_scatter_petal.png"/>
            <p:cNvSpPr/>
            <p:nvPr/>
          </p:nvSpPr>
          <p:spPr>
            <a:xfrm flipH="false" flipV="false" rot="0">
              <a:off x="0" y="0"/>
              <a:ext cx="6229604" cy="6242304"/>
            </a:xfrm>
            <a:custGeom>
              <a:avLst/>
              <a:gdLst/>
              <a:ahLst/>
              <a:cxnLst/>
              <a:rect r="r" b="b" t="t" l="l"/>
              <a:pathLst>
                <a:path h="6242304" w="6229604">
                  <a:moveTo>
                    <a:pt x="0" y="0"/>
                  </a:moveTo>
                  <a:lnTo>
                    <a:pt x="6229604" y="0"/>
                  </a:lnTo>
                  <a:lnTo>
                    <a:pt x="6229604" y="6242304"/>
                  </a:lnTo>
                  <a:lnTo>
                    <a:pt x="0" y="6242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9120" y="5850255"/>
            <a:ext cx="859536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Setosa aislada; Versicolor–Virginica se solapan en zona media.</a:t>
            </a:r>
          </a:p>
          <a:p>
            <a:pPr algn="l">
              <a:lnSpc>
                <a:spcPts val="2304"/>
              </a:lnSpc>
            </a:pPr>
            <a:r>
              <a:rPr lang="en-US" sz="192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Justifica por qué el error aparece en esa frontera.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DAG38yfmH2M</dc:identifier>
  <dcterms:modified xsi:type="dcterms:W3CDTF">2011-08-01T06:04:30Z</dcterms:modified>
  <cp:revision>1</cp:revision>
  <dc:title>Iris_EDA_y_Paso10.pptx</dc:title>
</cp:coreProperties>
</file>